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561263" cy="10693400"/>
  <p:notesSz cx="6735763" cy="9866313"/>
  <p:defaultTextStyle>
    <a:defPPr>
      <a:defRPr lang="ja-JP"/>
    </a:defPPr>
    <a:lvl1pPr marL="0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1pPr>
    <a:lvl2pPr marL="521528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2pPr>
    <a:lvl3pPr marL="1043056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3pPr>
    <a:lvl4pPr marL="1564584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4pPr>
    <a:lvl5pPr marL="2086112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5pPr>
    <a:lvl6pPr marL="2607640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6pPr>
    <a:lvl7pPr marL="3129168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7pPr>
    <a:lvl8pPr marL="3650696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8pPr>
    <a:lvl9pPr marL="4172224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>
          <p15:clr>
            <a:srgbClr val="A4A3A4"/>
          </p15:clr>
        </p15:guide>
        <p15:guide id="2" pos="238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スタイル (淡色)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スタイル (淡色)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93D81CF-94F2-401A-BA57-92F5A7B2D0C5}" styleName="スタイル (中間)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2670" y="78"/>
      </p:cViewPr>
      <p:guideLst>
        <p:guide orient="horz" pos="3368"/>
        <p:guide pos="238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7095" y="3321887"/>
            <a:ext cx="6427074" cy="2292150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34190" y="6059593"/>
            <a:ext cx="5292884" cy="273275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215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30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45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61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07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291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506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722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8987B-56AC-4A58-BA05-33070B8F60FD}" type="datetimeFigureOut">
              <a:rPr kumimoji="1" lang="ja-JP" altLang="en-US" smtClean="0"/>
              <a:t>2019/5/29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62790-D04A-46AD-9B16-29A7AA5CB5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8639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8987B-56AC-4A58-BA05-33070B8F60FD}" type="datetimeFigureOut">
              <a:rPr kumimoji="1" lang="ja-JP" altLang="en-US" smtClean="0"/>
              <a:t>2019/5/29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62790-D04A-46AD-9B16-29A7AA5CB5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1161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111436" y="571801"/>
            <a:ext cx="1275964" cy="12163743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83548" y="571801"/>
            <a:ext cx="3701869" cy="12163743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8987B-56AC-4A58-BA05-33070B8F60FD}" type="datetimeFigureOut">
              <a:rPr kumimoji="1" lang="ja-JP" altLang="en-US" smtClean="0"/>
              <a:t>2019/5/29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62790-D04A-46AD-9B16-29A7AA5CB5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2546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8987B-56AC-4A58-BA05-33070B8F60FD}" type="datetimeFigureOut">
              <a:rPr kumimoji="1" lang="ja-JP" altLang="en-US" smtClean="0"/>
              <a:t>2019/5/29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62790-D04A-46AD-9B16-29A7AA5CB5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3810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7288" y="6871500"/>
            <a:ext cx="6427074" cy="2123828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97288" y="4532321"/>
            <a:ext cx="6427074" cy="2339180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152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305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6458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8611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076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2916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5069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7222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8987B-56AC-4A58-BA05-33070B8F60FD}" type="datetimeFigureOut">
              <a:rPr kumimoji="1" lang="ja-JP" altLang="en-US" smtClean="0"/>
              <a:t>2019/5/29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62790-D04A-46AD-9B16-29A7AA5CB5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40218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83548" y="3326836"/>
            <a:ext cx="2488916" cy="9408708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898485" y="3326836"/>
            <a:ext cx="2488916" cy="9408708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8987B-56AC-4A58-BA05-33070B8F60FD}" type="datetimeFigureOut">
              <a:rPr kumimoji="1" lang="ja-JP" altLang="en-US" smtClean="0"/>
              <a:t>2019/5/29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62790-D04A-46AD-9B16-29A7AA5CB5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6217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8063" y="428232"/>
            <a:ext cx="6805137" cy="1782233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8064" y="2393639"/>
            <a:ext cx="3340871" cy="997555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78064" y="3391194"/>
            <a:ext cx="3340871" cy="6161082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841017" y="2393639"/>
            <a:ext cx="3342183" cy="997555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841017" y="3391194"/>
            <a:ext cx="3342183" cy="6161082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8987B-56AC-4A58-BA05-33070B8F60FD}" type="datetimeFigureOut">
              <a:rPr kumimoji="1" lang="ja-JP" altLang="en-US" smtClean="0"/>
              <a:t>2019/5/29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62790-D04A-46AD-9B16-29A7AA5CB5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64271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8987B-56AC-4A58-BA05-33070B8F60FD}" type="datetimeFigureOut">
              <a:rPr kumimoji="1" lang="ja-JP" altLang="en-US" smtClean="0"/>
              <a:t>2019/5/29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62790-D04A-46AD-9B16-29A7AA5CB5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1363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8987B-56AC-4A58-BA05-33070B8F60FD}" type="datetimeFigureOut">
              <a:rPr kumimoji="1" lang="ja-JP" altLang="en-US" smtClean="0"/>
              <a:t>2019/5/29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62790-D04A-46AD-9B16-29A7AA5CB5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8132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8064" y="425756"/>
            <a:ext cx="2487604" cy="1811937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56244" y="425757"/>
            <a:ext cx="4226957" cy="9126521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78064" y="2237694"/>
            <a:ext cx="2487604" cy="7314584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8987B-56AC-4A58-BA05-33070B8F60FD}" type="datetimeFigureOut">
              <a:rPr kumimoji="1" lang="ja-JP" altLang="en-US" smtClean="0"/>
              <a:t>2019/5/29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62790-D04A-46AD-9B16-29A7AA5CB5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5420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2060" y="7485381"/>
            <a:ext cx="4536758" cy="883692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482060" y="955475"/>
            <a:ext cx="4536758" cy="6416040"/>
          </a:xfrm>
        </p:spPr>
        <p:txBody>
          <a:bodyPr/>
          <a:lstStyle>
            <a:lvl1pPr marL="0" indent="0">
              <a:buNone/>
              <a:defRPr sz="3700"/>
            </a:lvl1pPr>
            <a:lvl2pPr marL="521528" indent="0">
              <a:buNone/>
              <a:defRPr sz="3200"/>
            </a:lvl2pPr>
            <a:lvl3pPr marL="1043056" indent="0">
              <a:buNone/>
              <a:defRPr sz="2700"/>
            </a:lvl3pPr>
            <a:lvl4pPr marL="1564584" indent="0">
              <a:buNone/>
              <a:defRPr sz="2300"/>
            </a:lvl4pPr>
            <a:lvl5pPr marL="2086112" indent="0">
              <a:buNone/>
              <a:defRPr sz="2300"/>
            </a:lvl5pPr>
            <a:lvl6pPr marL="2607640" indent="0">
              <a:buNone/>
              <a:defRPr sz="2300"/>
            </a:lvl6pPr>
            <a:lvl7pPr marL="3129168" indent="0">
              <a:buNone/>
              <a:defRPr sz="2300"/>
            </a:lvl7pPr>
            <a:lvl8pPr marL="3650696" indent="0">
              <a:buNone/>
              <a:defRPr sz="2300"/>
            </a:lvl8pPr>
            <a:lvl9pPr marL="4172224" indent="0">
              <a:buNone/>
              <a:defRPr sz="23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82060" y="8369073"/>
            <a:ext cx="4536758" cy="1254988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8987B-56AC-4A58-BA05-33070B8F60FD}" type="datetimeFigureOut">
              <a:rPr kumimoji="1" lang="ja-JP" altLang="en-US" smtClean="0"/>
              <a:t>2019/5/29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62790-D04A-46AD-9B16-29A7AA5CB5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232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78063" y="428232"/>
            <a:ext cx="6805137" cy="1782233"/>
          </a:xfrm>
          <a:prstGeom prst="rect">
            <a:avLst/>
          </a:prstGeom>
        </p:spPr>
        <p:txBody>
          <a:bodyPr vert="horz" lIns="104306" tIns="52153" rIns="104306" bIns="52153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8063" y="2495129"/>
            <a:ext cx="6805137" cy="7057149"/>
          </a:xfrm>
          <a:prstGeom prst="rect">
            <a:avLst/>
          </a:prstGeom>
        </p:spPr>
        <p:txBody>
          <a:bodyPr vert="horz" lIns="104306" tIns="52153" rIns="104306" bIns="52153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78063" y="9911199"/>
            <a:ext cx="1764295" cy="569324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08987B-56AC-4A58-BA05-33070B8F60FD}" type="datetimeFigureOut">
              <a:rPr kumimoji="1" lang="ja-JP" altLang="en-US" smtClean="0"/>
              <a:t>2019/5/29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583432" y="9911199"/>
            <a:ext cx="2394400" cy="569324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418905" y="9911199"/>
            <a:ext cx="1764295" cy="569324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762790-D04A-46AD-9B16-29A7AA5CB5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59008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43056" rtl="0" eaLnBrk="1" latinLnBrk="0" hangingPunct="1">
        <a:spcBef>
          <a:spcPct val="0"/>
        </a:spcBef>
        <a:buNone/>
        <a:defRPr kumimoji="1"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91146" indent="-391146" algn="l" defTabSz="104305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847483" indent="-325955" algn="l" defTabSz="1043056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303820" indent="-260764" algn="l" defTabSz="104305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25348" indent="-260764" algn="l" defTabSz="1043056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876" indent="-260764" algn="l" defTabSz="1043056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8404" indent="-260764" algn="l" defTabSz="104305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932" indent="-260764" algn="l" defTabSz="104305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1460" indent="-260764" algn="l" defTabSz="104305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988" indent="-260764" algn="l" defTabSz="104305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528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3056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584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6112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640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9168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696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2224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1908423" y="220731"/>
            <a:ext cx="5976664" cy="80548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06" tIns="52153" rIns="104306" bIns="52153" rtlCol="0" anchor="ctr"/>
          <a:lstStyle/>
          <a:p>
            <a:r>
              <a:rPr lang="ja-JP" altLang="en-US" sz="2800" b="1" spc="57" dirty="0" smtClean="0">
                <a:ln w="12700" cmpd="sng">
                  <a:solidFill>
                    <a:schemeClr val="tx1">
                      <a:lumMod val="85000"/>
                      <a:lumOff val="15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228600">
                    <a:schemeClr val="tx1">
                      <a:lumMod val="65000"/>
                      <a:lumOff val="35000"/>
                      <a:alpha val="40000"/>
                    </a:schemeClr>
                  </a:glow>
                </a:effectLst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いすみ市</a:t>
            </a:r>
            <a:r>
              <a:rPr lang="en-US" altLang="ja-JP" sz="2800" b="1" spc="57" dirty="0" smtClean="0">
                <a:ln w="12700" cmpd="sng">
                  <a:solidFill>
                    <a:schemeClr val="tx1">
                      <a:lumMod val="85000"/>
                      <a:lumOff val="15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228600">
                    <a:schemeClr val="tx1">
                      <a:lumMod val="65000"/>
                      <a:lumOff val="35000"/>
                      <a:alpha val="40000"/>
                    </a:schemeClr>
                  </a:glow>
                </a:effectLst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Jr.</a:t>
            </a:r>
            <a:r>
              <a:rPr lang="ja-JP" altLang="en-US" sz="2800" b="1" spc="57" dirty="0" smtClean="0">
                <a:ln w="12700" cmpd="sng">
                  <a:solidFill>
                    <a:schemeClr val="tx1">
                      <a:lumMod val="85000"/>
                      <a:lumOff val="15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228600">
                    <a:schemeClr val="tx1">
                      <a:lumMod val="65000"/>
                      <a:lumOff val="35000"/>
                      <a:alpha val="40000"/>
                    </a:schemeClr>
                  </a:glow>
                </a:effectLst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サーフィンスクール開催</a:t>
            </a:r>
            <a:r>
              <a:rPr lang="ja-JP" altLang="en-US" sz="2800" b="1" spc="57" dirty="0">
                <a:ln w="12700" cmpd="sng">
                  <a:solidFill>
                    <a:schemeClr val="tx1">
                      <a:lumMod val="85000"/>
                      <a:lumOff val="15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228600">
                    <a:schemeClr val="tx1">
                      <a:lumMod val="65000"/>
                      <a:lumOff val="35000"/>
                      <a:alpha val="40000"/>
                    </a:schemeClr>
                  </a:glow>
                </a:effectLst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！</a:t>
            </a: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252239" y="882204"/>
            <a:ext cx="7056784" cy="997877"/>
          </a:xfrm>
          <a:prstGeom prst="rect">
            <a:avLst/>
          </a:prstGeom>
          <a:noFill/>
        </p:spPr>
        <p:txBody>
          <a:bodyPr wrap="square" lIns="104306" tIns="52153" rIns="104306" bIns="52153" rtlCol="0">
            <a:spAutoFit/>
          </a:bodyPr>
          <a:lstStyle/>
          <a:p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みなさん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の住むいすみ市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はサーフィンがとても盛ん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な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地域。良質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な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波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を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求めるサーファー達で一年中にぎわっています。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そんな“サーフィンのメッカ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”のいすみ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市では、今年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も太東ビーチパーク（太東海水浴場）で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「いすみ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市</a:t>
            </a:r>
            <a:r>
              <a:rPr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Jr.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サーフィンスクール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」を開催します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。</a:t>
            </a:r>
            <a:endParaRPr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今年の夏休みの思い出の一つとして“波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に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乗る“不思議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な感覚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を味わって下さい！！</a:t>
            </a:r>
            <a:endParaRPr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507" y="6498828"/>
            <a:ext cx="6809613" cy="42675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正方形/長方形 9"/>
          <p:cNvSpPr/>
          <p:nvPr/>
        </p:nvSpPr>
        <p:spPr>
          <a:xfrm>
            <a:off x="0" y="10243244"/>
            <a:ext cx="7561263" cy="30614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06" tIns="52153" rIns="104306" bIns="52153" rtlCol="0" anchor="ctr"/>
          <a:lstStyle/>
          <a:p>
            <a:pPr algn="ctr"/>
            <a:r>
              <a:rPr lang="en-US" altLang="ja-JP" sz="1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</a:t>
            </a:r>
            <a:r>
              <a:rPr lang="ja-JP" altLang="en-US" sz="1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主催</a:t>
            </a:r>
            <a:r>
              <a:rPr lang="en-US" altLang="ja-JP" sz="1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】</a:t>
            </a:r>
            <a:r>
              <a:rPr lang="ja-JP" altLang="en-US" sz="1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いすみ市　　</a:t>
            </a:r>
            <a:r>
              <a:rPr lang="en-US" altLang="ja-JP" sz="1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</a:t>
            </a:r>
            <a:r>
              <a:rPr lang="ja-JP" altLang="en-US" sz="1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主管</a:t>
            </a:r>
            <a:r>
              <a:rPr lang="en-US" altLang="ja-JP" sz="1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】</a:t>
            </a:r>
            <a:r>
              <a:rPr lang="ja-JP" altLang="en-US" sz="1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いすみ市</a:t>
            </a:r>
            <a:r>
              <a:rPr lang="en-US" altLang="ja-JP" sz="1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B&amp;G</a:t>
            </a:r>
            <a:r>
              <a:rPr lang="ja-JP" altLang="en-US" sz="1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海洋センター　　</a:t>
            </a:r>
            <a:r>
              <a:rPr lang="en-US" altLang="ja-JP" sz="1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</a:t>
            </a:r>
            <a:r>
              <a:rPr lang="ja-JP" altLang="en-US" sz="1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協力</a:t>
            </a:r>
            <a:r>
              <a:rPr lang="en-US" altLang="ja-JP" sz="1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】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いすみ市サーフィン業</a:t>
            </a:r>
            <a:r>
              <a:rPr lang="ja-JP" altLang="en-US" sz="1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組合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aphicFrame>
        <p:nvGraphicFramePr>
          <p:cNvPr id="11" name="表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1771408"/>
              </p:ext>
            </p:extLst>
          </p:nvPr>
        </p:nvGraphicFramePr>
        <p:xfrm>
          <a:off x="252239" y="1895172"/>
          <a:ext cx="7056784" cy="4561838"/>
        </p:xfrm>
        <a:graphic>
          <a:graphicData uri="http://schemas.openxmlformats.org/drawingml/2006/table">
            <a:tbl>
              <a:tblPr firstRow="1" bandRow="1">
                <a:tableStyleId>{793D81CF-94F2-401A-BA57-92F5A7B2D0C5}</a:tableStyleId>
              </a:tblPr>
              <a:tblGrid>
                <a:gridCol w="10081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486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8322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令和元年度 いすみ市</a:t>
                      </a:r>
                      <a:r>
                        <a:rPr kumimoji="1" lang="en-US" altLang="ja-JP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Jr.</a:t>
                      </a:r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サーフィンスクール　募集要領</a:t>
                      </a: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100817" marR="100817" marT="53467" marB="53467"/>
                </a:tc>
                <a:tc hMerge="1"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100817" marR="100817" marT="53467" marB="53467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開催日</a:t>
                      </a:r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100817" marR="100817" marT="53467" marB="53467"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令和元年</a:t>
                      </a:r>
                      <a:r>
                        <a:rPr kumimoji="1" lang="en-US" altLang="ja-JP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7</a:t>
                      </a:r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月</a:t>
                      </a:r>
                      <a:r>
                        <a:rPr kumimoji="1" lang="en-US" altLang="ja-JP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３日（土）　　</a:t>
                      </a:r>
                      <a:r>
                        <a:rPr kumimoji="1" lang="en-US" altLang="ja-JP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予備日</a:t>
                      </a:r>
                      <a:r>
                        <a:rPr kumimoji="1" lang="en-US" altLang="ja-JP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7</a:t>
                      </a:r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月</a:t>
                      </a:r>
                      <a:r>
                        <a:rPr kumimoji="1" lang="en-US" altLang="ja-JP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４日（日）</a:t>
                      </a:r>
                      <a:r>
                        <a:rPr kumimoji="1" lang="en-US" altLang="ja-JP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】</a:t>
                      </a:r>
                    </a:p>
                    <a:p>
                      <a:r>
                        <a:rPr kumimoji="1" lang="en-US" altLang="ja-JP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※</a:t>
                      </a:r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天候不良等で延期及び中止の場合は、防災無線にて午前</a:t>
                      </a:r>
                      <a:r>
                        <a:rPr kumimoji="1" lang="en-US" altLang="ja-JP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7</a:t>
                      </a:r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時</a:t>
                      </a:r>
                      <a:r>
                        <a:rPr kumimoji="1" lang="en-US" altLang="ja-JP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00</a:t>
                      </a:r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分に放送いたします。</a:t>
                      </a:r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100817" marR="100817" marT="53467" marB="53467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5858">
                <a:tc>
                  <a:txBody>
                    <a:bodyPr/>
                    <a:lstStyle/>
                    <a:p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会場</a:t>
                      </a:r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100817" marR="100817" marT="53467" marB="53467"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太東ビーチパーク（太東海水浴場）</a:t>
                      </a:r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100817" marR="100817" marT="53467" marB="53467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対象</a:t>
                      </a:r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100817" marR="100817" marT="53467" marB="53467"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いすみ市内の小学生全学年（</a:t>
                      </a:r>
                      <a:r>
                        <a:rPr kumimoji="1" lang="en-US" altLang="ja-JP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※</a:t>
                      </a:r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保護者同伴）、いすみ市民（一般の部）</a:t>
                      </a:r>
                      <a:endParaRPr kumimoji="1" lang="en-US" altLang="ja-JP" sz="10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但し、健康で</a:t>
                      </a:r>
                      <a:r>
                        <a:rPr kumimoji="1" lang="en-US" altLang="ja-JP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10</a:t>
                      </a:r>
                      <a:r>
                        <a:rPr kumimoji="1" lang="ja-JP" altLang="en-US" sz="1000" dirty="0" err="1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ｍ</a:t>
                      </a:r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以上の泳力を有すると共に、未成年者については保護者の承認を得る必要があります。</a:t>
                      </a:r>
                      <a:endParaRPr kumimoji="1" lang="en-US" altLang="ja-JP" sz="10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また保護者で参加を希望する方は、一般の部に申し込みをして下さい。</a:t>
                      </a:r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100817" marR="100817" marT="53467" marB="53467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4242">
                <a:tc>
                  <a:txBody>
                    <a:bodyPr/>
                    <a:lstStyle/>
                    <a:p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募集人数</a:t>
                      </a:r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100817" marR="100817" marT="53467" marB="53467"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市内小学生　</a:t>
                      </a:r>
                      <a:r>
                        <a:rPr kumimoji="1" lang="en-US" altLang="ja-JP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45</a:t>
                      </a:r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名　、　一般　</a:t>
                      </a:r>
                      <a:r>
                        <a:rPr kumimoji="1" lang="en-US" altLang="ja-JP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5</a:t>
                      </a:r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名</a:t>
                      </a:r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100817" marR="100817" marT="53467" marB="53467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7700">
                <a:tc>
                  <a:txBody>
                    <a:bodyPr/>
                    <a:lstStyle/>
                    <a:p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時間</a:t>
                      </a:r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100817" marR="100817" marT="53467" marB="53467"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午前</a:t>
                      </a:r>
                      <a:r>
                        <a:rPr kumimoji="1" lang="en-US" altLang="ja-JP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8</a:t>
                      </a:r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時</a:t>
                      </a:r>
                      <a:r>
                        <a:rPr kumimoji="1" lang="en-US" altLang="ja-JP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15</a:t>
                      </a:r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分集合・受付　、　午前</a:t>
                      </a:r>
                      <a:r>
                        <a:rPr kumimoji="1" lang="en-US" altLang="ja-JP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9</a:t>
                      </a:r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時</a:t>
                      </a:r>
                      <a:r>
                        <a:rPr kumimoji="1" lang="en-US" altLang="ja-JP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15</a:t>
                      </a:r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分開始　、　午後</a:t>
                      </a:r>
                      <a:r>
                        <a:rPr kumimoji="1" lang="en-US" altLang="ja-JP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12</a:t>
                      </a:r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時</a:t>
                      </a:r>
                      <a:r>
                        <a:rPr kumimoji="1" lang="en-US" altLang="ja-JP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15</a:t>
                      </a:r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分終了・解散予定</a:t>
                      </a:r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100817" marR="100817" marT="53467" marB="53467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1158">
                <a:tc>
                  <a:txBody>
                    <a:bodyPr/>
                    <a:lstStyle/>
                    <a:p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学習内容</a:t>
                      </a:r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100817" marR="100817" marT="53467" marB="53467"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サーフィン及びボディーボードの基礎技術の習得（</a:t>
                      </a:r>
                      <a:r>
                        <a:rPr kumimoji="1" lang="en-US" altLang="ja-JP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※</a:t>
                      </a:r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コンディションにより変更有）、自然環境保護意識の向上</a:t>
                      </a:r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100817" marR="100817" marT="53467" marB="53467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指導</a:t>
                      </a:r>
                    </a:p>
                  </a:txBody>
                  <a:tcPr marL="100817" marR="100817" marT="53467" marB="53467"/>
                </a:tc>
                <a:tc>
                  <a:txBody>
                    <a:bodyPr/>
                    <a:lstStyle/>
                    <a:p>
                      <a:pPr marL="0" marR="0" indent="0" algn="l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いすみ市サーフィン業</a:t>
                      </a:r>
                      <a:r>
                        <a:rPr kumimoji="1" lang="ja-JP" altLang="en-US" sz="100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組合、いすみ市サーフィン業組合関連スタッフ、いすみ市体育協会サーフィン部</a:t>
                      </a:r>
                    </a:p>
                  </a:txBody>
                  <a:tcPr marL="100817" marR="100817" marT="53467" marB="53467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32774">
                <a:tc>
                  <a:txBody>
                    <a:bodyPr/>
                    <a:lstStyle/>
                    <a:p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参加費</a:t>
                      </a:r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100817" marR="100817" marT="53467" marB="53467"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500</a:t>
                      </a:r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円（傷害保険料等）</a:t>
                      </a:r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100817" marR="100817" marT="53467" marB="53467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46232">
                <a:tc>
                  <a:txBody>
                    <a:bodyPr/>
                    <a:lstStyle/>
                    <a:p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保険等</a:t>
                      </a:r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100817" marR="100817" marT="53467" marB="53467"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事業中の事故発生に伴う保険は、当方所定の範囲内にて対応いたします。</a:t>
                      </a:r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100817" marR="100817" marT="53467" marB="53467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その他</a:t>
                      </a:r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100817" marR="100817" marT="53467" marB="53467"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各自ビーチサンダル、水着、タオル、飲み物、着替え、日焼け止めを用意して下さい。</a:t>
                      </a:r>
                    </a:p>
                    <a:p>
                      <a:r>
                        <a:rPr kumimoji="1" lang="en-US" altLang="ja-JP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※</a:t>
                      </a:r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普段着用しているウエットスーツを持っている方は持参して下さい。また、一般のみウエットスーツを着用せずに水着での参加を可とします。</a:t>
                      </a:r>
                    </a:p>
                  </a:txBody>
                  <a:tcPr marL="100817" marR="100817" marT="53467" marB="53467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41924">
                <a:tc>
                  <a:txBody>
                    <a:bodyPr/>
                    <a:lstStyle/>
                    <a:p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申し込み</a:t>
                      </a:r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100817" marR="100817" marT="53467" marB="53467"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令和元年</a:t>
                      </a:r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６月</a:t>
                      </a:r>
                      <a:r>
                        <a:rPr kumimoji="1" lang="en-US" altLang="ja-JP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11</a:t>
                      </a:r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日</a:t>
                      </a:r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（火）～　令和</a:t>
                      </a:r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元年</a:t>
                      </a:r>
                      <a:r>
                        <a:rPr kumimoji="1" lang="en-US" altLang="ja-JP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7</a:t>
                      </a:r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月</a:t>
                      </a:r>
                      <a:r>
                        <a:rPr kumimoji="1" lang="en-US" altLang="ja-JP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5</a:t>
                      </a:r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日</a:t>
                      </a:r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（金）先着順</a:t>
                      </a:r>
                      <a:r>
                        <a:rPr kumimoji="1" lang="ja-JP" altLang="en-US" sz="1000" baseline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（月曜休館）</a:t>
                      </a:r>
                      <a:endParaRPr kumimoji="1" lang="en-US" altLang="ja-JP" sz="10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申込書を記入し、</a:t>
                      </a:r>
                      <a:r>
                        <a:rPr kumimoji="1" lang="ja-JP" altLang="en-US" sz="11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岬ふれあい会館窓口</a:t>
                      </a:r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へ直接提出して下さい。（</a:t>
                      </a:r>
                      <a:r>
                        <a:rPr kumimoji="1" lang="en-US" altLang="ja-JP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8</a:t>
                      </a:r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：</a:t>
                      </a:r>
                      <a:r>
                        <a:rPr kumimoji="1" lang="en-US" altLang="ja-JP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30</a:t>
                      </a:r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～１７：１５）</a:t>
                      </a:r>
                      <a:endParaRPr kumimoji="1" lang="en-US" altLang="ja-JP" sz="10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100817" marR="100817" marT="53467" marB="53467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69916">
                <a:tc>
                  <a:txBody>
                    <a:bodyPr/>
                    <a:lstStyle/>
                    <a:p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問い合わせ先</a:t>
                      </a:r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100817" marR="100817" marT="53467" marB="53467"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いすみ市</a:t>
                      </a:r>
                      <a:r>
                        <a:rPr kumimoji="1" lang="en-US" altLang="ja-JP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B&amp;G</a:t>
                      </a:r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海洋センター　　担当：今関・吉田・鵜沢　</a:t>
                      </a:r>
                      <a:r>
                        <a:rPr kumimoji="1" lang="ja-JP" altLang="en-US" sz="1000" baseline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         ℡</a:t>
                      </a:r>
                      <a:r>
                        <a:rPr kumimoji="1" lang="en-US" altLang="ja-JP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0470-87-5866</a:t>
                      </a:r>
                    </a:p>
                  </a:txBody>
                  <a:tcPr marL="100817" marR="100817" marT="53467" marB="53467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9" name="メモ 8"/>
          <p:cNvSpPr/>
          <p:nvPr/>
        </p:nvSpPr>
        <p:spPr>
          <a:xfrm rot="21174548">
            <a:off x="292862" y="394162"/>
            <a:ext cx="1551065" cy="472888"/>
          </a:xfrm>
          <a:prstGeom prst="foldedCorner">
            <a:avLst>
              <a:gd name="adj" fmla="val 43488"/>
            </a:avLst>
          </a:prstGeom>
          <a:solidFill>
            <a:srgbClr val="FFFF66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 rot="21180637">
            <a:off x="275074" y="408233"/>
            <a:ext cx="14139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Ｂ＆Ｇ海洋センター</a:t>
            </a:r>
            <a:endParaRPr kumimoji="1"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2019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サマーイベント　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880191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784</TotalTime>
  <Words>262</Words>
  <Application>Microsoft Office PowerPoint</Application>
  <PresentationFormat>ユーザー設定</PresentationFormat>
  <Paragraphs>36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ＭＳ Ｐゴシック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FMV001</dc:creator>
  <cp:lastModifiedBy>dummy</cp:lastModifiedBy>
  <cp:revision>53</cp:revision>
  <cp:lastPrinted>2019-05-17T05:41:40Z</cp:lastPrinted>
  <dcterms:created xsi:type="dcterms:W3CDTF">2015-05-04T07:58:39Z</dcterms:created>
  <dcterms:modified xsi:type="dcterms:W3CDTF">2019-05-29T03:48:47Z</dcterms:modified>
</cp:coreProperties>
</file>